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2" r:id="rId10"/>
    <p:sldId id="266" r:id="rId11"/>
    <p:sldId id="265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02" autoAdjust="0"/>
    <p:restoredTop sz="94660"/>
  </p:normalViewPr>
  <p:slideViewPr>
    <p:cSldViewPr snapToGrid="0">
      <p:cViewPr varScale="1">
        <p:scale>
          <a:sx n="67" d="100"/>
          <a:sy n="67" d="100"/>
        </p:scale>
        <p:origin x="68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8B05E-D620-4C21-AE61-58531467C746}" type="datetimeFigureOut">
              <a:rPr lang="sv-SE" smtClean="0"/>
              <a:t>2020-11-27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5CE03-047A-42D8-B06E-B42482293C3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496892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8B05E-D620-4C21-AE61-58531467C746}" type="datetimeFigureOut">
              <a:rPr lang="sv-SE" smtClean="0"/>
              <a:t>2020-11-27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5CE03-047A-42D8-B06E-B42482293C3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534647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8B05E-D620-4C21-AE61-58531467C746}" type="datetimeFigureOut">
              <a:rPr lang="sv-SE" smtClean="0"/>
              <a:t>2020-11-27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5CE03-047A-42D8-B06E-B42482293C3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61878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8B05E-D620-4C21-AE61-58531467C746}" type="datetimeFigureOut">
              <a:rPr lang="sv-SE" smtClean="0"/>
              <a:t>2020-11-27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5CE03-047A-42D8-B06E-B42482293C3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41853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8B05E-D620-4C21-AE61-58531467C746}" type="datetimeFigureOut">
              <a:rPr lang="sv-SE" smtClean="0"/>
              <a:t>2020-11-27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5CE03-047A-42D8-B06E-B42482293C3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21750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8B05E-D620-4C21-AE61-58531467C746}" type="datetimeFigureOut">
              <a:rPr lang="sv-SE" smtClean="0"/>
              <a:t>2020-11-27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5CE03-047A-42D8-B06E-B42482293C3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34362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8B05E-D620-4C21-AE61-58531467C746}" type="datetimeFigureOut">
              <a:rPr lang="sv-SE" smtClean="0"/>
              <a:t>2020-11-27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5CE03-047A-42D8-B06E-B42482293C3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984702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8B05E-D620-4C21-AE61-58531467C746}" type="datetimeFigureOut">
              <a:rPr lang="sv-SE" smtClean="0"/>
              <a:t>2020-11-27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5CE03-047A-42D8-B06E-B42482293C3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83560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8B05E-D620-4C21-AE61-58531467C746}" type="datetimeFigureOut">
              <a:rPr lang="sv-SE" smtClean="0"/>
              <a:t>2020-11-27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5CE03-047A-42D8-B06E-B42482293C3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2622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8B05E-D620-4C21-AE61-58531467C746}" type="datetimeFigureOut">
              <a:rPr lang="sv-SE" smtClean="0"/>
              <a:t>2020-11-27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5CE03-047A-42D8-B06E-B42482293C3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559136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8B05E-D620-4C21-AE61-58531467C746}" type="datetimeFigureOut">
              <a:rPr lang="sv-SE" smtClean="0"/>
              <a:t>2020-11-27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5CE03-047A-42D8-B06E-B42482293C3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71217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8B05E-D620-4C21-AE61-58531467C746}" type="datetimeFigureOut">
              <a:rPr lang="sv-SE" smtClean="0"/>
              <a:t>2020-11-27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15CE03-047A-42D8-B06E-B42482293C3B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76866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Kryptera dator, mobil och mejl – så här gör du - PC för Alla">
            <a:extLst>
              <a:ext uri="{FF2B5EF4-FFF2-40B4-BE49-F238E27FC236}">
                <a16:creationId xmlns:a16="http://schemas.microsoft.com/office/drawing/2014/main" id="{2BF76B15-3D6D-42D0-975A-7300513C48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FEEB59-488F-4B50-8FF0-796D5DE98C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sv-SE">
                <a:solidFill>
                  <a:srgbClr val="FFFFFF"/>
                </a:solidFill>
              </a:rPr>
              <a:t>Den nya krypteringalgoritm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A589F0-1262-427F-BB3B-D602876CD9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sv-SE" dirty="0">
                <a:solidFill>
                  <a:srgbClr val="FFFFFF"/>
                </a:solidFill>
              </a:rPr>
              <a:t>Ett nytt enklare och säkrare sätt att kryptera information</a:t>
            </a:r>
          </a:p>
        </p:txBody>
      </p:sp>
    </p:spTree>
    <p:extLst>
      <p:ext uri="{BB962C8B-B14F-4D97-AF65-F5344CB8AC3E}">
        <p14:creationId xmlns:p14="http://schemas.microsoft.com/office/powerpoint/2010/main" val="26566105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 descr="The rising pressure to invest in more IT security talent - Talent United  Kingdom">
            <a:extLst>
              <a:ext uri="{FF2B5EF4-FFF2-40B4-BE49-F238E27FC236}">
                <a16:creationId xmlns:a16="http://schemas.microsoft.com/office/drawing/2014/main" id="{E9B03A73-7131-4EAA-A51C-A3D8A17A2B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2" y="-1"/>
            <a:ext cx="13716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13872D9-01DB-4CD6-89D9-575EF661FF7F}"/>
              </a:ext>
            </a:extLst>
          </p:cNvPr>
          <p:cNvSpPr/>
          <p:nvPr/>
        </p:nvSpPr>
        <p:spPr>
          <a:xfrm>
            <a:off x="4619624" y="2190750"/>
            <a:ext cx="2905125" cy="23812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rgbClr val="FF0000"/>
                </a:solidFill>
              </a:rPr>
              <a:t>Krypteringsalgoritm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8FD95C2-3A54-4196-9A82-6EEE1EAF86E9}"/>
              </a:ext>
            </a:extLst>
          </p:cNvPr>
          <p:cNvCxnSpPr>
            <a:endCxn id="6" idx="1"/>
          </p:cNvCxnSpPr>
          <p:nvPr/>
        </p:nvCxnSpPr>
        <p:spPr>
          <a:xfrm>
            <a:off x="2019300" y="3381375"/>
            <a:ext cx="26003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9243D4A-DF86-481E-BEEA-BA423BBE4290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7524749" y="3381375"/>
            <a:ext cx="23050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5F7539D-4B43-4704-9BC1-E20021E64EAA}"/>
              </a:ext>
            </a:extLst>
          </p:cNvPr>
          <p:cNvSpPr txBox="1"/>
          <p:nvPr/>
        </p:nvSpPr>
        <p:spPr>
          <a:xfrm>
            <a:off x="1233487" y="2828222"/>
            <a:ext cx="21574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>
                <a:solidFill>
                  <a:srgbClr val="FF0000"/>
                </a:solidFill>
              </a:rPr>
              <a:t>Oformatterad text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B0AB38-256F-42B6-B6A8-2833B3DE8D38}"/>
              </a:ext>
            </a:extLst>
          </p:cNvPr>
          <p:cNvSpPr txBox="1"/>
          <p:nvPr/>
        </p:nvSpPr>
        <p:spPr>
          <a:xfrm>
            <a:off x="9620250" y="2443502"/>
            <a:ext cx="4571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sv-SE" sz="4800" dirty="0">
              <a:solidFill>
                <a:srgbClr val="FF0000"/>
              </a:solidFill>
            </a:endParaRPr>
          </a:p>
          <a:p>
            <a:endParaRPr lang="sv-SE" sz="4400" dirty="0">
              <a:solidFill>
                <a:srgbClr val="FF0000"/>
              </a:solidFill>
            </a:endParaRP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D26B8418-90BE-4761-853E-7BF8576CF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6075"/>
            <a:ext cx="10515600" cy="1325563"/>
          </a:xfrm>
        </p:spPr>
        <p:txBody>
          <a:bodyPr/>
          <a:lstStyle/>
          <a:p>
            <a:r>
              <a:rPr lang="sv-SE" dirty="0">
                <a:solidFill>
                  <a:srgbClr val="FF0000"/>
                </a:solidFill>
              </a:rPr>
              <a:t>Krypteringsalgoritm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6F963C-241D-4D76-8F87-F7A8BC2FFEEC}"/>
              </a:ext>
            </a:extLst>
          </p:cNvPr>
          <p:cNvSpPr txBox="1"/>
          <p:nvPr/>
        </p:nvSpPr>
        <p:spPr>
          <a:xfrm flipH="1">
            <a:off x="9161144" y="2828222"/>
            <a:ext cx="2851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>
                <a:solidFill>
                  <a:srgbClr val="FF0000"/>
                </a:solidFill>
              </a:rPr>
              <a:t>Krypterad text</a:t>
            </a:r>
          </a:p>
        </p:txBody>
      </p:sp>
    </p:spTree>
    <p:extLst>
      <p:ext uri="{BB962C8B-B14F-4D97-AF65-F5344CB8AC3E}">
        <p14:creationId xmlns:p14="http://schemas.microsoft.com/office/powerpoint/2010/main" val="277682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Study Shows Only 12% of Companies Are Ready For New CCPA Data Privacy  Regulation - CPO Magazine">
            <a:extLst>
              <a:ext uri="{FF2B5EF4-FFF2-40B4-BE49-F238E27FC236}">
                <a16:creationId xmlns:a16="http://schemas.microsoft.com/office/drawing/2014/main" id="{64B39CE8-7CE8-4541-89ED-51236B498E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47"/>
          <a:stretch/>
        </p:blipFill>
        <p:spPr bwMode="auto">
          <a:xfrm>
            <a:off x="3" y="10"/>
            <a:ext cx="1219199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CCA861C7-33EB-4978-9993-24D1353DF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10936" y="844486"/>
            <a:ext cx="9484225" cy="1461778"/>
          </a:xfrm>
        </p:spPr>
        <p:txBody>
          <a:bodyPr>
            <a:normAutofit/>
          </a:bodyPr>
          <a:lstStyle/>
          <a:p>
            <a:r>
              <a:rPr lang="sv-SE" sz="4000"/>
              <a:t>Semifaktoriseringsfunktion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60319900-5974-442F-964E-DF2F360A06D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210936" y="2470248"/>
                <a:ext cx="9484235" cy="3052726"/>
              </a:xfrm>
            </p:spPr>
            <p:txBody>
              <a:bodyPr>
                <a:normAutofit/>
              </a:bodyPr>
              <a:lstStyle/>
              <a:p>
                <a:r>
                  <a:rPr lang="sv-SE" sz="2400"/>
                  <a:t>En ny funktion beskrivande som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sv-SE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sv-SE" sz="2400" b="0" i="1">
                            <a:latin typeface="Cambria Math" panose="02040503050406030204" pitchFamily="18" charset="0"/>
                          </a:rPr>
                          <m:t>𝑓</m:t>
                        </m:r>
                        <m:d>
                          <m:dPr>
                            <m:ctrlPr>
                              <a:rPr lang="sv-SE" sz="2400" b="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sv-SE" sz="2400" b="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sv-SE" sz="2400" b="0" i="1">
                            <a:latin typeface="Cambria Math" panose="02040503050406030204" pitchFamily="18" charset="0"/>
                          </a:rPr>
                          <m:t>= </m:t>
                        </m:r>
                        <m:r>
                          <a:rPr lang="sv-SE" sz="2400" b="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sv-SE" sz="2400" b="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sv-SE" sz="2400" b="0" i="1">
                            <a:latin typeface="Cambria Math" panose="02040503050406030204" pitchFamily="18" charset="0"/>
                          </a:rPr>
                          <m:t>𝑎𝑥</m:t>
                        </m:r>
                        <m:r>
                          <a:rPr lang="sv-SE" sz="2400" b="0" i="1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sv-SE" sz="2400" b="0" i="1">
                            <a:latin typeface="Cambria Math" panose="02040503050406030204" pitchFamily="18" charset="0"/>
                          </a:rPr>
                          <m:t>𝑏</m:t>
                        </m:r>
                        <m:r>
                          <a:rPr lang="sv-SE" sz="2400" b="0" i="1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endParaRPr lang="sv-SE" sz="2400"/>
              </a:p>
              <a:p>
                <a:r>
                  <a:rPr lang="sv-SE" sz="2400"/>
                  <a:t>Funktionen ger en linje som ser ut som linje av faktoriseringsfunktion</a:t>
                </a:r>
              </a:p>
              <a:p>
                <a:endParaRPr lang="sv-SE" sz="2400"/>
              </a:p>
            </p:txBody>
          </p:sp>
        </mc:Choice>
        <mc:Fallback>
          <p:sp>
            <p:nvSpPr>
              <p:cNvPr id="9" name="Content Placeholder 8">
                <a:extLst>
                  <a:ext uri="{FF2B5EF4-FFF2-40B4-BE49-F238E27FC236}">
                    <a16:creationId xmlns:a16="http://schemas.microsoft.com/office/drawing/2014/main" id="{60319900-5974-442F-964E-DF2F360A06D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10936" y="2470248"/>
                <a:ext cx="9484235" cy="3052726"/>
              </a:xfrm>
              <a:blipFill>
                <a:blip r:embed="rId3"/>
                <a:stretch>
                  <a:fillRect l="-900" t="-2395"/>
                </a:stretch>
              </a:blipFill>
            </p:spPr>
            <p:txBody>
              <a:bodyPr/>
              <a:lstStyle/>
              <a:p>
                <a:r>
                  <a:rPr lang="sv-S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649E3F70-CDC6-43C9-B4E9-D5688D477384}"/>
              </a:ext>
            </a:extLst>
          </p:cNvPr>
          <p:cNvSpPr txBox="1"/>
          <p:nvPr/>
        </p:nvSpPr>
        <p:spPr>
          <a:xfrm>
            <a:off x="4629150" y="4610100"/>
            <a:ext cx="3267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sv-SE" dirty="0"/>
              <a:t>Behövs skriva mer här ...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550579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DA22B-B78E-4F9B-9C07-8E19129FF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sv-SE" sz="2300"/>
              <a:t>-Krypteringsalgoritm med semifaktoriseringsfuntion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6A13C5C-64A5-4558-A6BC-9EF76E241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rmAutofit/>
          </a:bodyPr>
          <a:lstStyle/>
          <a:p>
            <a:r>
              <a:rPr lang="sv-SE" sz="1800"/>
              <a:t>En ny chifferalgoritm av avbildning</a:t>
            </a:r>
          </a:p>
          <a:p>
            <a:r>
              <a:rPr lang="sv-SE" sz="1800"/>
              <a:t>Funktionen används då av semi-faktoriseringsfunktion</a:t>
            </a:r>
          </a:p>
          <a:p>
            <a:r>
              <a:rPr lang="sv-SE" sz="1800"/>
              <a:t>Den kommer då att se ut ... –inte klar-</a:t>
            </a:r>
          </a:p>
          <a:p>
            <a:endParaRPr lang="sv-SE" sz="1800"/>
          </a:p>
        </p:txBody>
      </p:sp>
      <p:pic>
        <p:nvPicPr>
          <p:cNvPr id="8194" name="Picture 2" descr="Striking the Balance – Data Privacy vs. Personalization">
            <a:extLst>
              <a:ext uri="{FF2B5EF4-FFF2-40B4-BE49-F238E27FC236}">
                <a16:creationId xmlns:a16="http://schemas.microsoft.com/office/drawing/2014/main" id="{DAC71D12-8269-4190-A2B2-8DF73B1A3C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2" b="18039"/>
          <a:stretch/>
        </p:blipFill>
        <p:spPr bwMode="auto"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6313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ow can big data turn into improved freight rates and better service levels  - Your Global Logistics Network">
            <a:extLst>
              <a:ext uri="{FF2B5EF4-FFF2-40B4-BE49-F238E27FC236}">
                <a16:creationId xmlns:a16="http://schemas.microsoft.com/office/drawing/2014/main" id="{167E4091-42D6-4B41-9E00-274F132E47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 bwMode="auto">
          <a:xfrm>
            <a:off x="1588" y="0"/>
            <a:ext cx="1219041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BE92925-EED3-445D-A55E-0384836B5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2" y="4185749"/>
            <a:ext cx="9265771" cy="622836"/>
          </a:xfrm>
        </p:spPr>
        <p:txBody>
          <a:bodyPr>
            <a:normAutofit/>
          </a:bodyPr>
          <a:lstStyle/>
          <a:p>
            <a:r>
              <a:rPr lang="sv-SE" sz="3600"/>
              <a:t>Innehåll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80731-B9AB-4D9D-8C5A-5B5D66863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063" y="4856921"/>
            <a:ext cx="9565028" cy="1249240"/>
          </a:xfrm>
        </p:spPr>
        <p:txBody>
          <a:bodyPr>
            <a:normAutofit/>
          </a:bodyPr>
          <a:lstStyle/>
          <a:p>
            <a:r>
              <a:rPr lang="sv-SE" sz="1800"/>
              <a:t>Kryptering</a:t>
            </a:r>
          </a:p>
          <a:p>
            <a:r>
              <a:rPr lang="sv-SE" sz="1800"/>
              <a:t>Semifaktoriseringsfunktion</a:t>
            </a:r>
          </a:p>
          <a:p>
            <a:r>
              <a:rPr lang="sv-SE" sz="1800"/>
              <a:t>Krypteringsalgoritm med semifaktoriseringsfuntion</a:t>
            </a:r>
          </a:p>
        </p:txBody>
      </p:sp>
    </p:spTree>
    <p:extLst>
      <p:ext uri="{BB962C8B-B14F-4D97-AF65-F5344CB8AC3E}">
        <p14:creationId xmlns:p14="http://schemas.microsoft.com/office/powerpoint/2010/main" val="8111926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Let's Encrypt Project Issues Free Encryption Service - Security News -  Trend Micro USA">
            <a:extLst>
              <a:ext uri="{FF2B5EF4-FFF2-40B4-BE49-F238E27FC236}">
                <a16:creationId xmlns:a16="http://schemas.microsoft.com/office/drawing/2014/main" id="{8DADE88F-0CC3-4D44-9626-9B9A513EC6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0" b="10073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2173A65-7EA7-4307-BAEE-A1A3770A5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sv-SE" sz="4000" b="1">
                <a:solidFill>
                  <a:srgbClr val="FFFFFF"/>
                </a:solidFill>
              </a:rPr>
              <a:t>Kryptering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F7B3FF-8C33-4CDE-9AD9-B378C80569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r>
              <a:rPr lang="sv-SE" sz="2000">
                <a:solidFill>
                  <a:srgbClr val="FFFFFF"/>
                </a:solidFill>
              </a:rPr>
              <a:t>Avbildning</a:t>
            </a:r>
          </a:p>
          <a:p>
            <a:r>
              <a:rPr lang="sv-SE" sz="2000">
                <a:solidFill>
                  <a:srgbClr val="FFFFFF"/>
                </a:solidFill>
              </a:rPr>
              <a:t>Transposition</a:t>
            </a:r>
          </a:p>
        </p:txBody>
      </p:sp>
    </p:spTree>
    <p:extLst>
      <p:ext uri="{BB962C8B-B14F-4D97-AF65-F5344CB8AC3E}">
        <p14:creationId xmlns:p14="http://schemas.microsoft.com/office/powerpoint/2010/main" val="41053597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4" descr="Data Science: The new language of ecologists - GLOW - The Global Wetlands  Project">
            <a:extLst>
              <a:ext uri="{FF2B5EF4-FFF2-40B4-BE49-F238E27FC236}">
                <a16:creationId xmlns:a16="http://schemas.microsoft.com/office/drawing/2014/main" id="{0780A919-EF3C-4F1C-BF05-B7CE19168D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38A241E-0395-41E5-8607-BAA2799A43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1" y="4892040"/>
            <a:ext cx="12191999" cy="1965960"/>
          </a:xfrm>
          <a:prstGeom prst="rect">
            <a:avLst/>
          </a:prstGeom>
          <a:solidFill>
            <a:schemeClr val="bg1">
              <a:alpha val="72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CD4D4-0B49-4EE7-9ED0-C11961F05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264" y="5154168"/>
            <a:ext cx="6973204" cy="126187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>
                <a:solidFill>
                  <a:schemeClr val="tx1">
                    <a:lumMod val="85000"/>
                    <a:lumOff val="15000"/>
                  </a:schemeClr>
                </a:solidFill>
              </a:rPr>
              <a:t>- Avbildning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2A2E3-B123-40B2-BC51-84EE3AE12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8200" y="5154168"/>
            <a:ext cx="2892986" cy="12618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000">
                <a:solidFill>
                  <a:schemeClr val="tx2"/>
                </a:solidFill>
              </a:rPr>
              <a:t>Ändrar bokstäverna i oformatterad text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E352288-84AD-4CA8-BCD5-76C29D34E1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138160" y="5325066"/>
            <a:ext cx="0" cy="9144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54700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4">
            <a:extLst>
              <a:ext uri="{FF2B5EF4-FFF2-40B4-BE49-F238E27FC236}">
                <a16:creationId xmlns:a16="http://schemas.microsoft.com/office/drawing/2014/main" id="{6D4F6EA9-D6F0-4830-A83F-658A3F24CB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2" y="-1"/>
            <a:ext cx="1371600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13872D9-01DB-4CD6-89D9-575EF661FF7F}"/>
              </a:ext>
            </a:extLst>
          </p:cNvPr>
          <p:cNvSpPr/>
          <p:nvPr/>
        </p:nvSpPr>
        <p:spPr>
          <a:xfrm>
            <a:off x="4619624" y="2190750"/>
            <a:ext cx="2905125" cy="23812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rgbClr val="FF0000"/>
                </a:solidFill>
              </a:rPr>
              <a:t>Krypteringsalgoritm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8FD95C2-3A54-4196-9A82-6EEE1EAF86E9}"/>
              </a:ext>
            </a:extLst>
          </p:cNvPr>
          <p:cNvCxnSpPr>
            <a:endCxn id="6" idx="1"/>
          </p:cNvCxnSpPr>
          <p:nvPr/>
        </p:nvCxnSpPr>
        <p:spPr>
          <a:xfrm>
            <a:off x="2019300" y="3381375"/>
            <a:ext cx="26003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9243D4A-DF86-481E-BEEA-BA423BBE4290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7524749" y="3381375"/>
            <a:ext cx="23050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5F7539D-4B43-4704-9BC1-E20021E64EAA}"/>
              </a:ext>
            </a:extLst>
          </p:cNvPr>
          <p:cNvSpPr txBox="1"/>
          <p:nvPr/>
        </p:nvSpPr>
        <p:spPr>
          <a:xfrm>
            <a:off x="1233487" y="2366558"/>
            <a:ext cx="15716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B0AB38-256F-42B6-B6A8-2833B3DE8D38}"/>
              </a:ext>
            </a:extLst>
          </p:cNvPr>
          <p:cNvSpPr txBox="1"/>
          <p:nvPr/>
        </p:nvSpPr>
        <p:spPr>
          <a:xfrm>
            <a:off x="9620250" y="2443502"/>
            <a:ext cx="4571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dirty="0">
                <a:solidFill>
                  <a:srgbClr val="FF0000"/>
                </a:solidFill>
              </a:rPr>
              <a:t>D</a:t>
            </a:r>
          </a:p>
          <a:p>
            <a:endParaRPr lang="sv-SE" sz="4400" dirty="0">
              <a:solidFill>
                <a:srgbClr val="FF0000"/>
              </a:solidFill>
            </a:endParaRP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D26B8418-90BE-4761-853E-7BF8576CF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>
                <a:solidFill>
                  <a:srgbClr val="FF0000"/>
                </a:solidFill>
              </a:rPr>
              <a:t>Krypteringsalgoritm</a:t>
            </a:r>
          </a:p>
        </p:txBody>
      </p:sp>
    </p:spTree>
    <p:extLst>
      <p:ext uri="{BB962C8B-B14F-4D97-AF65-F5344CB8AC3E}">
        <p14:creationId xmlns:p14="http://schemas.microsoft.com/office/powerpoint/2010/main" val="1162668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Reconocer los diferentes tipos de datos, indispensable en la era del Big  Data">
            <a:extLst>
              <a:ext uri="{FF2B5EF4-FFF2-40B4-BE49-F238E27FC236}">
                <a16:creationId xmlns:a16="http://schemas.microsoft.com/office/drawing/2014/main" id="{45206F79-01D5-42DC-8EEA-BE18409DB8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053" y="-1037347"/>
            <a:ext cx="12215053" cy="8851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7" name="Group 46">
            <a:extLst>
              <a:ext uri="{FF2B5EF4-FFF2-40B4-BE49-F238E27FC236}">
                <a16:creationId xmlns:a16="http://schemas.microsoft.com/office/drawing/2014/main" id="{8B505DCB-AE56-487A-9DFA-8F9F5A1F028F}"/>
              </a:ext>
            </a:extLst>
          </p:cNvPr>
          <p:cNvGrpSpPr/>
          <p:nvPr/>
        </p:nvGrpSpPr>
        <p:grpSpPr>
          <a:xfrm>
            <a:off x="8829675" y="1764784"/>
            <a:ext cx="1020921" cy="4541282"/>
            <a:chOff x="8829675" y="596384"/>
            <a:chExt cx="1020921" cy="454128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8C2CBA5-38CE-47AC-A12E-06C1E3D2944D}"/>
                </a:ext>
              </a:extLst>
            </p:cNvPr>
            <p:cNvSpPr txBox="1"/>
            <p:nvPr/>
          </p:nvSpPr>
          <p:spPr>
            <a:xfrm>
              <a:off x="8829675" y="596384"/>
              <a:ext cx="102092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>
                  <a:solidFill>
                    <a:srgbClr val="FFFF00"/>
                  </a:solidFill>
                </a:rPr>
                <a:t>Mängd B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FF0D4FD-371A-410C-9B16-04461F130B90}"/>
                </a:ext>
              </a:extLst>
            </p:cNvPr>
            <p:cNvSpPr txBox="1"/>
            <p:nvPr/>
          </p:nvSpPr>
          <p:spPr>
            <a:xfrm>
              <a:off x="9163050" y="1114425"/>
              <a:ext cx="457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dirty="0">
                  <a:solidFill>
                    <a:srgbClr val="FFFF00"/>
                  </a:solidFill>
                </a:rPr>
                <a:t>A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B920893-B84C-436F-8BFE-1AA44AC080DD}"/>
                </a:ext>
              </a:extLst>
            </p:cNvPr>
            <p:cNvSpPr txBox="1"/>
            <p:nvPr/>
          </p:nvSpPr>
          <p:spPr>
            <a:xfrm>
              <a:off x="9053919" y="1819275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>
                  <a:solidFill>
                    <a:srgbClr val="FFFF00"/>
                  </a:solidFill>
                </a:rPr>
                <a:t>B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9A82F96-CB0B-439D-8C98-F88D587A73A6}"/>
                </a:ext>
              </a:extLst>
            </p:cNvPr>
            <p:cNvSpPr txBox="1"/>
            <p:nvPr/>
          </p:nvSpPr>
          <p:spPr>
            <a:xfrm>
              <a:off x="9151619" y="2524125"/>
              <a:ext cx="571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dirty="0">
                  <a:solidFill>
                    <a:srgbClr val="FFFF00"/>
                  </a:solidFill>
                </a:rPr>
                <a:t>C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045A6617-9D9C-44F6-AD61-D3FF65407110}"/>
                </a:ext>
              </a:extLst>
            </p:cNvPr>
            <p:cNvSpPr txBox="1"/>
            <p:nvPr/>
          </p:nvSpPr>
          <p:spPr>
            <a:xfrm>
              <a:off x="9163050" y="3228975"/>
              <a:ext cx="457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dirty="0">
                  <a:solidFill>
                    <a:srgbClr val="FFFF00"/>
                  </a:solidFill>
                </a:rPr>
                <a:t>D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D089FD9-E589-4881-BD52-7629B1D05C81}"/>
                </a:ext>
              </a:extLst>
            </p:cNvPr>
            <p:cNvSpPr txBox="1"/>
            <p:nvPr/>
          </p:nvSpPr>
          <p:spPr>
            <a:xfrm>
              <a:off x="9163050" y="3933825"/>
              <a:ext cx="457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dirty="0">
                  <a:solidFill>
                    <a:srgbClr val="FFFF00"/>
                  </a:solidFill>
                </a:rPr>
                <a:t>E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0594229-F767-4C9B-8160-B7F82CEE5BD0}"/>
                </a:ext>
              </a:extLst>
            </p:cNvPr>
            <p:cNvSpPr txBox="1"/>
            <p:nvPr/>
          </p:nvSpPr>
          <p:spPr>
            <a:xfrm>
              <a:off x="9029874" y="4768334"/>
              <a:ext cx="357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>
                  <a:solidFill>
                    <a:srgbClr val="FFFF00"/>
                  </a:solidFill>
                </a:rPr>
                <a:t>...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5179DF3-3630-4C1B-97B5-73DC9B033883}"/>
              </a:ext>
            </a:extLst>
          </p:cNvPr>
          <p:cNvGrpSpPr/>
          <p:nvPr/>
        </p:nvGrpSpPr>
        <p:grpSpPr>
          <a:xfrm>
            <a:off x="1638300" y="1736209"/>
            <a:ext cx="1028936" cy="4569857"/>
            <a:chOff x="1638300" y="567809"/>
            <a:chExt cx="1028936" cy="4569857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FF35310-D812-467F-A6D0-7FF2424CB7ED}"/>
                </a:ext>
              </a:extLst>
            </p:cNvPr>
            <p:cNvSpPr txBox="1"/>
            <p:nvPr/>
          </p:nvSpPr>
          <p:spPr>
            <a:xfrm>
              <a:off x="1638300" y="567809"/>
              <a:ext cx="10289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>
                  <a:solidFill>
                    <a:srgbClr val="C00000"/>
                  </a:solidFill>
                </a:rPr>
                <a:t>Mängd A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9CE6DA4-617F-4514-B696-66BCB09E1B52}"/>
                </a:ext>
              </a:extLst>
            </p:cNvPr>
            <p:cNvSpPr txBox="1"/>
            <p:nvPr/>
          </p:nvSpPr>
          <p:spPr>
            <a:xfrm>
              <a:off x="1866900" y="1276350"/>
              <a:ext cx="457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dirty="0">
                  <a:solidFill>
                    <a:srgbClr val="C00000"/>
                  </a:solidFill>
                </a:rPr>
                <a:t>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5E08BBF-64D4-4E6A-9DE3-60C026B70A7B}"/>
                </a:ext>
              </a:extLst>
            </p:cNvPr>
            <p:cNvSpPr txBox="1"/>
            <p:nvPr/>
          </p:nvSpPr>
          <p:spPr>
            <a:xfrm>
              <a:off x="1757769" y="1981200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>
                  <a:solidFill>
                    <a:srgbClr val="C00000"/>
                  </a:solidFill>
                </a:rPr>
                <a:t>B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A96E58-7E2C-47D9-B2CD-69B732E1FFD7}"/>
                </a:ext>
              </a:extLst>
            </p:cNvPr>
            <p:cNvSpPr txBox="1"/>
            <p:nvPr/>
          </p:nvSpPr>
          <p:spPr>
            <a:xfrm>
              <a:off x="1855469" y="2686050"/>
              <a:ext cx="571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dirty="0">
                  <a:solidFill>
                    <a:srgbClr val="C00000"/>
                  </a:solidFill>
                </a:rPr>
                <a:t>C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9F1367F-F27D-4F83-B572-C53FBE47135C}"/>
                </a:ext>
              </a:extLst>
            </p:cNvPr>
            <p:cNvSpPr txBox="1"/>
            <p:nvPr/>
          </p:nvSpPr>
          <p:spPr>
            <a:xfrm>
              <a:off x="1866900" y="3390900"/>
              <a:ext cx="457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dirty="0">
                  <a:solidFill>
                    <a:srgbClr val="C00000"/>
                  </a:solidFill>
                </a:rPr>
                <a:t>D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1349A73-EC2D-4B69-B298-E0E1031EE007}"/>
                </a:ext>
              </a:extLst>
            </p:cNvPr>
            <p:cNvSpPr txBox="1"/>
            <p:nvPr/>
          </p:nvSpPr>
          <p:spPr>
            <a:xfrm>
              <a:off x="1866900" y="4095750"/>
              <a:ext cx="457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v-SE" dirty="0">
                  <a:solidFill>
                    <a:srgbClr val="C00000"/>
                  </a:solidFill>
                </a:rPr>
                <a:t>E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C80526B-2455-4988-9D17-7F0FD3B74C60}"/>
                </a:ext>
              </a:extLst>
            </p:cNvPr>
            <p:cNvSpPr txBox="1"/>
            <p:nvPr/>
          </p:nvSpPr>
          <p:spPr>
            <a:xfrm>
              <a:off x="1733724" y="4768334"/>
              <a:ext cx="3577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sv-SE" dirty="0">
                  <a:solidFill>
                    <a:srgbClr val="C00000"/>
                  </a:solidFill>
                </a:rPr>
                <a:t>...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C20EC847-1DC2-43D6-8825-40B004BEB68C}"/>
              </a:ext>
            </a:extLst>
          </p:cNvPr>
          <p:cNvSpPr txBox="1"/>
          <p:nvPr/>
        </p:nvSpPr>
        <p:spPr>
          <a:xfrm>
            <a:off x="4599404" y="2045474"/>
            <a:ext cx="2993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>
                <a:solidFill>
                  <a:schemeClr val="accent2"/>
                </a:solidFill>
              </a:rPr>
              <a:t>Chifferalgoritm: Caesar chiffer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1C9EC1D-6AFB-47F8-A2E7-BB74B26883FE}"/>
              </a:ext>
            </a:extLst>
          </p:cNvPr>
          <p:cNvCxnSpPr/>
          <p:nvPr/>
        </p:nvCxnSpPr>
        <p:spPr>
          <a:xfrm>
            <a:off x="2152768" y="2629416"/>
            <a:ext cx="6676907" cy="12250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11D065EC-2D90-48C0-BCD3-2F2CD0C18CCC}"/>
              </a:ext>
            </a:extLst>
          </p:cNvPr>
          <p:cNvCxnSpPr/>
          <p:nvPr/>
        </p:nvCxnSpPr>
        <p:spPr>
          <a:xfrm>
            <a:off x="2152768" y="3388499"/>
            <a:ext cx="6676907" cy="12250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3DBC8A7-BF80-4985-B711-4EF2C77428B1}"/>
              </a:ext>
            </a:extLst>
          </p:cNvPr>
          <p:cNvCxnSpPr/>
          <p:nvPr/>
        </p:nvCxnSpPr>
        <p:spPr>
          <a:xfrm>
            <a:off x="2152768" y="4073912"/>
            <a:ext cx="6676907" cy="12250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9DBE26D-61D1-4E95-9241-C98D6D6890F9}"/>
              </a:ext>
            </a:extLst>
          </p:cNvPr>
          <p:cNvCxnSpPr/>
          <p:nvPr/>
        </p:nvCxnSpPr>
        <p:spPr>
          <a:xfrm>
            <a:off x="2199381" y="4801890"/>
            <a:ext cx="6676907" cy="12250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07A2485-F11F-44F5-8A6E-F11D8D2F6315}"/>
              </a:ext>
            </a:extLst>
          </p:cNvPr>
          <p:cNvCxnSpPr>
            <a:cxnSpLocks/>
          </p:cNvCxnSpPr>
          <p:nvPr/>
        </p:nvCxnSpPr>
        <p:spPr>
          <a:xfrm>
            <a:off x="2199381" y="5505579"/>
            <a:ext cx="4982469" cy="920621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39D5C552-3986-48F9-9B33-4312E7762189}"/>
              </a:ext>
            </a:extLst>
          </p:cNvPr>
          <p:cNvCxnSpPr/>
          <p:nvPr/>
        </p:nvCxnSpPr>
        <p:spPr>
          <a:xfrm flipV="1">
            <a:off x="2276475" y="2559050"/>
            <a:ext cx="6553200" cy="363855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CD97458-1B76-441C-8585-923FFA1DB0A4}"/>
              </a:ext>
            </a:extLst>
          </p:cNvPr>
          <p:cNvCxnSpPr>
            <a:cxnSpLocks/>
          </p:cNvCxnSpPr>
          <p:nvPr/>
        </p:nvCxnSpPr>
        <p:spPr>
          <a:xfrm flipV="1">
            <a:off x="3486150" y="3241934"/>
            <a:ext cx="5343525" cy="30641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8" name="Title 47">
            <a:extLst>
              <a:ext uri="{FF2B5EF4-FFF2-40B4-BE49-F238E27FC236}">
                <a16:creationId xmlns:a16="http://schemas.microsoft.com/office/drawing/2014/main" id="{0439DEC6-6264-4CBE-BF89-1BDCCED90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Chifferalgoritm vid avbildning</a:t>
            </a:r>
          </a:p>
        </p:txBody>
      </p:sp>
    </p:spTree>
    <p:extLst>
      <p:ext uri="{BB962C8B-B14F-4D97-AF65-F5344CB8AC3E}">
        <p14:creationId xmlns:p14="http://schemas.microsoft.com/office/powerpoint/2010/main" val="1030054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Focus: Data Analytics - Mercedes-Benz Consulting">
            <a:extLst>
              <a:ext uri="{FF2B5EF4-FFF2-40B4-BE49-F238E27FC236}">
                <a16:creationId xmlns:a16="http://schemas.microsoft.com/office/drawing/2014/main" id="{974F3A15-43B2-42EA-8775-29BC3A4FE6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13872D9-01DB-4CD6-89D9-575EF661FF7F}"/>
              </a:ext>
            </a:extLst>
          </p:cNvPr>
          <p:cNvSpPr/>
          <p:nvPr/>
        </p:nvSpPr>
        <p:spPr>
          <a:xfrm>
            <a:off x="4619624" y="3409950"/>
            <a:ext cx="2905125" cy="23812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Krypteringsalgoritm</a:t>
            </a:r>
          </a:p>
          <a:p>
            <a:pPr algn="ctr"/>
            <a:r>
              <a:rPr lang="sv-SE" dirty="0">
                <a:solidFill>
                  <a:schemeClr val="bg1"/>
                </a:solidFill>
              </a:rPr>
              <a:t>f(x)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8FD95C2-3A54-4196-9A82-6EEE1EAF86E9}"/>
              </a:ext>
            </a:extLst>
          </p:cNvPr>
          <p:cNvCxnSpPr>
            <a:endCxn id="6" idx="1"/>
          </p:cNvCxnSpPr>
          <p:nvPr/>
        </p:nvCxnSpPr>
        <p:spPr>
          <a:xfrm>
            <a:off x="2019300" y="4600575"/>
            <a:ext cx="26003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9243D4A-DF86-481E-BEEA-BA423BBE4290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7524749" y="4600575"/>
            <a:ext cx="23050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5F7539D-4B43-4704-9BC1-E20021E64EAA}"/>
              </a:ext>
            </a:extLst>
          </p:cNvPr>
          <p:cNvSpPr txBox="1"/>
          <p:nvPr/>
        </p:nvSpPr>
        <p:spPr>
          <a:xfrm>
            <a:off x="1233487" y="3585758"/>
            <a:ext cx="15716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B0AB38-256F-42B6-B6A8-2833B3DE8D38}"/>
              </a:ext>
            </a:extLst>
          </p:cNvPr>
          <p:cNvSpPr txBox="1"/>
          <p:nvPr/>
        </p:nvSpPr>
        <p:spPr>
          <a:xfrm>
            <a:off x="9620250" y="3662702"/>
            <a:ext cx="4571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dirty="0">
                <a:solidFill>
                  <a:schemeClr val="bg1"/>
                </a:solidFill>
              </a:rPr>
              <a:t>D</a:t>
            </a:r>
          </a:p>
          <a:p>
            <a:endParaRPr lang="sv-SE" sz="44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B7110D-583C-41E9-8F35-82E792BBBF7B}"/>
              </a:ext>
            </a:extLst>
          </p:cNvPr>
          <p:cNvSpPr txBox="1"/>
          <p:nvPr/>
        </p:nvSpPr>
        <p:spPr>
          <a:xfrm>
            <a:off x="5257799" y="2491800"/>
            <a:ext cx="3771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3200" i="1" dirty="0">
                <a:solidFill>
                  <a:schemeClr val="bg1"/>
                </a:solidFill>
              </a:rPr>
              <a:t>f(x) = x+3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152D9E1-9DFB-45D8-A49D-C1B078DA9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>
                <a:solidFill>
                  <a:schemeClr val="bg1"/>
                </a:solidFill>
              </a:rPr>
              <a:t>Caesars chiffer</a:t>
            </a:r>
          </a:p>
        </p:txBody>
      </p:sp>
    </p:spTree>
    <p:extLst>
      <p:ext uri="{BB962C8B-B14F-4D97-AF65-F5344CB8AC3E}">
        <p14:creationId xmlns:p14="http://schemas.microsoft.com/office/powerpoint/2010/main" val="4107418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9 alternatives to Google Analytics for charity websites : Eyes Down Blog">
            <a:extLst>
              <a:ext uri="{FF2B5EF4-FFF2-40B4-BE49-F238E27FC236}">
                <a16:creationId xmlns:a16="http://schemas.microsoft.com/office/drawing/2014/main" id="{BBE17781-3B46-4C52-9D84-65C5619E28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09625"/>
            <a:ext cx="12192000" cy="81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13872D9-01DB-4CD6-89D9-575EF661FF7F}"/>
              </a:ext>
            </a:extLst>
          </p:cNvPr>
          <p:cNvSpPr/>
          <p:nvPr/>
        </p:nvSpPr>
        <p:spPr>
          <a:xfrm>
            <a:off x="4619624" y="3409950"/>
            <a:ext cx="2905125" cy="238125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>
                <a:solidFill>
                  <a:schemeClr val="bg1"/>
                </a:solidFill>
              </a:rPr>
              <a:t>Krypteringsalgoritm</a:t>
            </a:r>
          </a:p>
          <a:p>
            <a:pPr algn="ctr"/>
            <a:r>
              <a:rPr lang="sv-SE" dirty="0">
                <a:solidFill>
                  <a:schemeClr val="bg1"/>
                </a:solidFill>
              </a:rPr>
              <a:t>f(x)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8FD95C2-3A54-4196-9A82-6EEE1EAF86E9}"/>
              </a:ext>
            </a:extLst>
          </p:cNvPr>
          <p:cNvCxnSpPr>
            <a:endCxn id="6" idx="1"/>
          </p:cNvCxnSpPr>
          <p:nvPr/>
        </p:nvCxnSpPr>
        <p:spPr>
          <a:xfrm>
            <a:off x="2019300" y="4600575"/>
            <a:ext cx="26003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9243D4A-DF86-481E-BEEA-BA423BBE4290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7524749" y="4600575"/>
            <a:ext cx="230505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5F7539D-4B43-4704-9BC1-E20021E64EAA}"/>
              </a:ext>
            </a:extLst>
          </p:cNvPr>
          <p:cNvSpPr txBox="1"/>
          <p:nvPr/>
        </p:nvSpPr>
        <p:spPr>
          <a:xfrm>
            <a:off x="1233487" y="3585758"/>
            <a:ext cx="15716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dirty="0">
                <a:solidFill>
                  <a:schemeClr val="accent2">
                    <a:lumMod val="75000"/>
                  </a:schemeClr>
                </a:solidFill>
              </a:rPr>
              <a:t>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8B0AB38-256F-42B6-B6A8-2833B3DE8D38}"/>
              </a:ext>
            </a:extLst>
          </p:cNvPr>
          <p:cNvSpPr txBox="1"/>
          <p:nvPr/>
        </p:nvSpPr>
        <p:spPr>
          <a:xfrm>
            <a:off x="9620250" y="3662702"/>
            <a:ext cx="45719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4800" dirty="0">
                <a:solidFill>
                  <a:schemeClr val="accent2">
                    <a:lumMod val="75000"/>
                  </a:schemeClr>
                </a:solidFill>
              </a:rPr>
              <a:t>E</a:t>
            </a:r>
          </a:p>
          <a:p>
            <a:endParaRPr lang="sv-SE" sz="44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B7110D-583C-41E9-8F35-82E792BBBF7B}"/>
              </a:ext>
            </a:extLst>
          </p:cNvPr>
          <p:cNvSpPr txBox="1"/>
          <p:nvPr/>
        </p:nvSpPr>
        <p:spPr>
          <a:xfrm>
            <a:off x="4905374" y="2522250"/>
            <a:ext cx="37719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3200" i="1" dirty="0">
                <a:solidFill>
                  <a:schemeClr val="accent2">
                    <a:lumMod val="75000"/>
                  </a:schemeClr>
                </a:solidFill>
              </a:rPr>
              <a:t>f(x) = </a:t>
            </a:r>
            <a:r>
              <a:rPr lang="sv-SE" sz="3200" dirty="0">
                <a:solidFill>
                  <a:schemeClr val="accent2">
                    <a:lumMod val="75000"/>
                  </a:schemeClr>
                </a:solidFill>
              </a:rPr>
              <a:t>2x</a:t>
            </a:r>
            <a:r>
              <a:rPr lang="sv-SE" sz="3200" baseline="30000" dirty="0">
                <a:solidFill>
                  <a:schemeClr val="accent2">
                    <a:lumMod val="75000"/>
                  </a:schemeClr>
                </a:solidFill>
              </a:rPr>
              <a:t>2</a:t>
            </a:r>
            <a:r>
              <a:rPr lang="sv-SE" sz="3200" dirty="0">
                <a:solidFill>
                  <a:schemeClr val="accent2">
                    <a:lumMod val="75000"/>
                  </a:schemeClr>
                </a:solidFill>
              </a:rPr>
              <a:t>+3x+5</a:t>
            </a:r>
            <a:endParaRPr lang="sv-SE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152D9E1-9DFB-45D8-A49D-C1B078DA9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>
                <a:solidFill>
                  <a:schemeClr val="bg1"/>
                </a:solidFill>
              </a:rPr>
              <a:t>Andragradfunktion chiffer</a:t>
            </a:r>
          </a:p>
        </p:txBody>
      </p:sp>
    </p:spTree>
    <p:extLst>
      <p:ext uri="{BB962C8B-B14F-4D97-AF65-F5344CB8AC3E}">
        <p14:creationId xmlns:p14="http://schemas.microsoft.com/office/powerpoint/2010/main" val="1592949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ow Data Is Used In Players' Coaching - Tecnifibre">
            <a:extLst>
              <a:ext uri="{FF2B5EF4-FFF2-40B4-BE49-F238E27FC236}">
                <a16:creationId xmlns:a16="http://schemas.microsoft.com/office/drawing/2014/main" id="{54B1C9B6-602B-416C-A90F-4696AEA822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416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C45CEBB-9F3E-48CA-B38A-8821863F3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2" y="4185749"/>
            <a:ext cx="9265771" cy="622836"/>
          </a:xfrm>
        </p:spPr>
        <p:txBody>
          <a:bodyPr>
            <a:normAutofit/>
          </a:bodyPr>
          <a:lstStyle/>
          <a:p>
            <a:r>
              <a:rPr lang="sv-SE" sz="3600" dirty="0"/>
              <a:t>-Transposition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CB866-E34C-4F42-BDDA-0D39E06F8B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063" y="4856921"/>
            <a:ext cx="9565028" cy="1249240"/>
          </a:xfrm>
        </p:spPr>
        <p:txBody>
          <a:bodyPr>
            <a:normAutofit/>
          </a:bodyPr>
          <a:lstStyle/>
          <a:p>
            <a:r>
              <a:rPr lang="sv-SE" sz="1800"/>
              <a:t>Ändrar position av bokstäverna i en text </a:t>
            </a:r>
          </a:p>
        </p:txBody>
      </p:sp>
    </p:spTree>
    <p:extLst>
      <p:ext uri="{BB962C8B-B14F-4D97-AF65-F5344CB8AC3E}">
        <p14:creationId xmlns:p14="http://schemas.microsoft.com/office/powerpoint/2010/main" val="20912511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151</Words>
  <Application>Microsoft Office PowerPoint</Application>
  <PresentationFormat>Widescreen</PresentationFormat>
  <Paragraphs>57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Office Theme</vt:lpstr>
      <vt:lpstr>Den nya krypteringalgoritm</vt:lpstr>
      <vt:lpstr>Innehåll</vt:lpstr>
      <vt:lpstr>Kryptering</vt:lpstr>
      <vt:lpstr>- Avbildning</vt:lpstr>
      <vt:lpstr>Krypteringsalgoritm</vt:lpstr>
      <vt:lpstr>Chifferalgoritm vid avbildning</vt:lpstr>
      <vt:lpstr>Caesars chiffer</vt:lpstr>
      <vt:lpstr>Andragradfunktion chiffer</vt:lpstr>
      <vt:lpstr>-Transposition</vt:lpstr>
      <vt:lpstr>Krypteringsalgoritm</vt:lpstr>
      <vt:lpstr>Semifaktoriseringsfunktion</vt:lpstr>
      <vt:lpstr>-Krypteringsalgoritm med semifaktoriseringsfuntion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Den nya krypteringalgoritm</dc:title>
  <dc:creator>Sanders Wang</dc:creator>
  <cp:lastModifiedBy>Sanders Wang</cp:lastModifiedBy>
  <cp:revision>1</cp:revision>
  <dcterms:created xsi:type="dcterms:W3CDTF">2020-11-27T18:53:29Z</dcterms:created>
  <dcterms:modified xsi:type="dcterms:W3CDTF">2020-11-27T18:53:37Z</dcterms:modified>
</cp:coreProperties>
</file>